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92" r:id="rId5"/>
    <p:sldId id="275" r:id="rId6"/>
    <p:sldId id="296" r:id="rId7"/>
    <p:sldId id="277" r:id="rId8"/>
    <p:sldId id="299" r:id="rId9"/>
    <p:sldId id="279" r:id="rId10"/>
    <p:sldId id="298" r:id="rId11"/>
    <p:sldId id="293"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CF78DB-AAF7-4504-8D83-C8EEC7E4635F}">
          <p14:sldIdLst>
            <p14:sldId id="292"/>
            <p14:sldId id="275"/>
            <p14:sldId id="296"/>
            <p14:sldId id="277"/>
            <p14:sldId id="299"/>
            <p14:sldId id="279"/>
            <p14:sldId id="298"/>
            <p14:sldId id="293"/>
          </p14:sldIdLst>
        </p14:section>
        <p14:section name="Untitled Section" id="{CEDE68FF-FD89-4287-9B39-21ED4ECC6704}">
          <p14:sldIdLst>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77" d="100"/>
          <a:sy n="77" d="100"/>
        </p:scale>
        <p:origin x="268" y="5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45" d="100"/>
          <a:sy n="45" d="100"/>
        </p:scale>
        <p:origin x="282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12/5/2023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12/5/2023</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9101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02903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3217477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9.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3200" dirty="0"/>
              <a:t>GEO-AI Challenge for Cropland Mapping by ITU.</a:t>
            </a:r>
            <a:endParaRPr lang="en-US" sz="32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3569348" cy="1716098"/>
          </a:xfrm>
        </p:spPr>
        <p:txBody>
          <a:bodyPr/>
          <a:lstStyle/>
          <a:p>
            <a:r>
              <a:rPr lang="en-US" dirty="0"/>
              <a:t>JULIUS M. MAINA </a:t>
            </a:r>
          </a:p>
          <a:p>
            <a:r>
              <a:rPr lang="en-US" dirty="0"/>
              <a:t>-Student  KCA University (Kenya)</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 name="Picture Placeholder 4">
            <a:extLst>
              <a:ext uri="{FF2B5EF4-FFF2-40B4-BE49-F238E27FC236}">
                <a16:creationId xmlns:a16="http://schemas.microsoft.com/office/drawing/2014/main" id="{6AC481B9-D67B-49C1-67DF-CE03C4A68748}"/>
              </a:ext>
            </a:extLst>
          </p:cNvPr>
          <p:cNvPicPr>
            <a:picLocks noGrp="1" noChangeAspect="1"/>
          </p:cNvPicPr>
          <p:nvPr>
            <p:ph type="pic" sz="quarter" idx="47"/>
          </p:nvPr>
        </p:nvPicPr>
        <p:blipFill>
          <a:blip r:embed="rId3"/>
          <a:srcRect l="25542" r="25542"/>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pPr algn="l"/>
            <a:r>
              <a:rPr lang="en-US" altLang="zh-CN" dirty="0"/>
              <a:t>Agenda</a:t>
            </a:r>
            <a:br>
              <a:rPr lang="en-US" sz="1800" b="0" i="0" dirty="0">
                <a:solidFill>
                  <a:srgbClr val="222222"/>
                </a:solidFill>
                <a:effectLst/>
                <a:latin typeface="Calibri" panose="020F0502020204030204" pitchFamily="34" charset="0"/>
              </a:rPr>
            </a:br>
            <a:br>
              <a:rPr lang="en-US" sz="1800" b="0" i="0" dirty="0">
                <a:solidFill>
                  <a:srgbClr val="222222"/>
                </a:solidFill>
                <a:effectLst/>
                <a:latin typeface="Calibri" panose="020F0502020204030204" pitchFamily="34" charset="0"/>
              </a:rPr>
            </a:br>
            <a:br>
              <a:rPr lang="en-US" sz="1800" b="0" i="0" dirty="0">
                <a:solidFill>
                  <a:srgbClr val="222222"/>
                </a:solidFill>
                <a:effectLst/>
                <a:latin typeface="Calibri" panose="020F0502020204030204" pitchFamily="34" charset="0"/>
              </a:rPr>
            </a:br>
            <a:br>
              <a:rPr lang="en-US" sz="1800" b="0" i="0" dirty="0">
                <a:solidFill>
                  <a:srgbClr val="222222"/>
                </a:solidFill>
                <a:effectLst/>
                <a:latin typeface="Calibri" panose="020F0502020204030204" pitchFamily="34" charset="0"/>
              </a:rPr>
            </a:b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1800" b="1" i="0" dirty="0">
                <a:solidFill>
                  <a:srgbClr val="222222"/>
                </a:solidFill>
                <a:effectLst/>
                <a:latin typeface="Calibri" panose="020F0502020204030204" pitchFamily="34" charset="0"/>
              </a:rPr>
              <a:t>Proposed solution</a:t>
            </a:r>
            <a:br>
              <a:rPr lang="en-US" sz="1800" b="0" i="0" dirty="0">
                <a:solidFill>
                  <a:srgbClr val="222222"/>
                </a:solidFill>
                <a:effectLst/>
                <a:latin typeface="Calibri" panose="020F0502020204030204" pitchFamily="34" charset="0"/>
              </a:rPr>
            </a:b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sz="1800" b="0" i="0" dirty="0">
                <a:solidFill>
                  <a:srgbClr val="222222"/>
                </a:solidFill>
                <a:effectLst/>
                <a:latin typeface="Calibri" panose="020F0502020204030204" pitchFamily="34" charset="0"/>
              </a:rPr>
              <a:t>Results</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sz="1800" b="0" i="0" dirty="0">
                <a:solidFill>
                  <a:srgbClr val="222222"/>
                </a:solidFill>
                <a:effectLst/>
                <a:latin typeface="Calibri" panose="020F0502020204030204" pitchFamily="34" charset="0"/>
              </a:rPr>
              <a:t>Discussion</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sz="1800" b="0" i="0" dirty="0">
                <a:solidFill>
                  <a:srgbClr val="222222"/>
                </a:solidFill>
                <a:effectLst/>
                <a:latin typeface="Calibri" panose="020F0502020204030204" pitchFamily="34" charset="0"/>
              </a:rPr>
              <a:t>Conclusion</a:t>
            </a:r>
            <a:endParaRPr lang="en-US"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4381282" cy="365125"/>
          </a:xfrm>
        </p:spPr>
        <p:txBody>
          <a:bodyPr/>
          <a:lstStyle/>
          <a:p>
            <a:r>
              <a:rPr lang="en-US" dirty="0"/>
              <a:t>Developing methods for annually cropland extent mapping</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90733" y="1011231"/>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90733" y="2113281"/>
            <a:ext cx="5704959" cy="4104639"/>
          </a:xfrm>
        </p:spPr>
        <p:txBody>
          <a:bodyPr/>
          <a:lstStyle/>
          <a:p>
            <a:r>
              <a:rPr lang="en-US" b="1" dirty="0"/>
              <a:t>Project Objective:</a:t>
            </a:r>
          </a:p>
          <a:p>
            <a:r>
              <a:rPr lang="en-US" dirty="0"/>
              <a:t>Address the need for accurate global crop maps using advanced machine learning techniques. Currently available algorithms have issues:</a:t>
            </a:r>
          </a:p>
          <a:p>
            <a:pPr marL="285750" indent="-285750">
              <a:buFont typeface="Arial" panose="020B0604020202020204" pitchFamily="34" charset="0"/>
              <a:buChar char="•"/>
            </a:pPr>
            <a:r>
              <a:rPr lang="en-US" dirty="0"/>
              <a:t>Infrequent updates.</a:t>
            </a:r>
          </a:p>
          <a:p>
            <a:pPr marL="285750" indent="-285750">
              <a:buFont typeface="Arial" panose="020B0604020202020204" pitchFamily="34" charset="0"/>
              <a:buChar char="•"/>
            </a:pPr>
            <a:r>
              <a:rPr lang="en-US" dirty="0"/>
              <a:t>Inconsistent definitions of "cropland.“</a:t>
            </a:r>
          </a:p>
          <a:p>
            <a:r>
              <a:rPr lang="en-US" b="1" dirty="0"/>
              <a:t>Project Approach:</a:t>
            </a:r>
          </a:p>
          <a:p>
            <a:r>
              <a:rPr lang="en-US" dirty="0"/>
              <a:t>Leverage new high-resolution satellite data and machine learning to precise and cost-effective cropland classification models. This will help:</a:t>
            </a:r>
          </a:p>
          <a:p>
            <a:pPr marL="285750" indent="-285750">
              <a:buFont typeface="Arial" panose="020B0604020202020204" pitchFamily="34" charset="0"/>
              <a:buChar char="•"/>
            </a:pPr>
            <a:r>
              <a:rPr lang="en-US" dirty="0"/>
              <a:t>Contribute to global agricultural landscape mapping.</a:t>
            </a:r>
          </a:p>
          <a:p>
            <a:pPr marL="285750" indent="-285750">
              <a:buFont typeface="Arial" panose="020B0604020202020204" pitchFamily="34" charset="0"/>
              <a:buChar char="•"/>
            </a:pPr>
            <a:r>
              <a:rPr lang="en-US" dirty="0"/>
              <a:t>Enhance understanding of crop extents worldwide.</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4721130" cy="328499"/>
          </a:xfrm>
        </p:spPr>
        <p:txBody>
          <a:bodyPr/>
          <a:lstStyle/>
          <a:p>
            <a:r>
              <a:rPr lang="en-US" dirty="0"/>
              <a:t>Developing methods for annually cropland extent mapping</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23" name="Picture Placeholder 22">
            <a:extLst>
              <a:ext uri="{FF2B5EF4-FFF2-40B4-BE49-F238E27FC236}">
                <a16:creationId xmlns:a16="http://schemas.microsoft.com/office/drawing/2014/main" id="{AFEAB3E1-E841-F6D8-815B-6E92D9C9AAA2}"/>
              </a:ext>
            </a:extLst>
          </p:cNvPr>
          <p:cNvPicPr>
            <a:picLocks noGrp="1" noChangeAspect="1"/>
          </p:cNvPicPr>
          <p:nvPr>
            <p:ph type="pic" sz="quarter" idx="51"/>
          </p:nvPr>
        </p:nvPicPr>
        <p:blipFill>
          <a:blip r:embed="rId3"/>
          <a:srcRect l="25324" r="25324"/>
          <a:stretch>
            <a:fillRect/>
          </a:stretch>
        </p:blipFill>
        <p:spPr/>
      </p:pic>
    </p:spTree>
    <p:extLst>
      <p:ext uri="{BB962C8B-B14F-4D97-AF65-F5344CB8AC3E}">
        <p14:creationId xmlns:p14="http://schemas.microsoft.com/office/powerpoint/2010/main" val="373505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72508" y="1025235"/>
            <a:ext cx="5204037" cy="372533"/>
          </a:xfrm>
        </p:spPr>
        <p:txBody>
          <a:bodyPr>
            <a:normAutofit fontScale="90000"/>
          </a:bodyPr>
          <a:lstStyle/>
          <a:p>
            <a:pPr algn="ctr"/>
            <a:r>
              <a:rPr lang="en-US" dirty="0">
                <a:solidFill>
                  <a:srgbClr val="446992"/>
                </a:solidFill>
              </a:rPr>
              <a:t>THE DATA</a:t>
            </a:r>
            <a:br>
              <a:rPr lang="en-US" dirty="0"/>
            </a:br>
            <a:br>
              <a:rPr lang="en-US" sz="1800" b="0" dirty="0"/>
            </a:br>
            <a:br>
              <a:rPr lang="en-US" sz="1800" b="0" dirty="0"/>
            </a:br>
            <a:br>
              <a:rPr lang="en-US" sz="2400" b="0" dirty="0"/>
            </a:br>
            <a:br>
              <a:rPr lang="en-US" sz="2400" b="0" dirty="0"/>
            </a:br>
            <a:endParaRPr lang="en-US" sz="2400" b="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sz="1800" b="1" i="0" dirty="0">
                <a:solidFill>
                  <a:srgbClr val="222222"/>
                </a:solidFill>
                <a:effectLst/>
                <a:latin typeface="Calibri" panose="020F0502020204030204" pitchFamily="34" charset="0"/>
              </a:rPr>
              <a:t>Proposed solution</a:t>
            </a:r>
            <a:br>
              <a:rPr lang="en-US" sz="1800" b="0" i="0" dirty="0">
                <a:solidFill>
                  <a:srgbClr val="222222"/>
                </a:solidFill>
                <a:effectLst/>
                <a:latin typeface="Calibri" panose="020F0502020204030204" pitchFamily="34" charset="0"/>
              </a:rPr>
            </a:br>
            <a:endParaRPr lang="en-US" dirty="0"/>
          </a:p>
        </p:txBody>
      </p:sp>
      <p:sp>
        <p:nvSpPr>
          <p:cNvPr id="10" name="TextBox 9">
            <a:extLst>
              <a:ext uri="{FF2B5EF4-FFF2-40B4-BE49-F238E27FC236}">
                <a16:creationId xmlns:a16="http://schemas.microsoft.com/office/drawing/2014/main" id="{DBA526C0-673D-3538-96A0-79D0A5BD8E33}"/>
              </a:ext>
            </a:extLst>
          </p:cNvPr>
          <p:cNvSpPr txBox="1"/>
          <p:nvPr/>
        </p:nvSpPr>
        <p:spPr>
          <a:xfrm>
            <a:off x="5750560" y="829426"/>
            <a:ext cx="5737629" cy="4757584"/>
          </a:xfrm>
          <a:prstGeom prst="rect">
            <a:avLst/>
          </a:prstGeom>
          <a:ln>
            <a:solidFill>
              <a:schemeClr val="accent6">
                <a:lumMod val="50000"/>
                <a:lumOff val="50000"/>
              </a:schemeClr>
            </a:solidFill>
          </a:ln>
        </p:spPr>
        <p:txBody>
          <a:bodyPr wrap="square" rtlCol="0">
            <a:spAutoFit/>
          </a:bodyPr>
          <a:lstStyle/>
          <a:p>
            <a:pPr>
              <a:lnSpc>
                <a:spcPct val="150000"/>
              </a:lnSpc>
              <a:spcBef>
                <a:spcPts val="0"/>
              </a:spcBef>
            </a:pPr>
            <a:r>
              <a:rPr lang="en-US" sz="2400" b="0" dirty="0"/>
              <a:t>-</a:t>
            </a:r>
            <a:r>
              <a:rPr lang="en-US" dirty="0"/>
              <a:t>On the left sample croplands are shown for Sudan, Iran and Afghanistan in that order.</a:t>
            </a:r>
          </a:p>
          <a:p>
            <a:pPr>
              <a:lnSpc>
                <a:spcPct val="150000"/>
              </a:lnSpc>
              <a:spcBef>
                <a:spcPts val="0"/>
              </a:spcBef>
            </a:pPr>
            <a:endParaRPr lang="en-US" dirty="0"/>
          </a:p>
          <a:p>
            <a:pPr>
              <a:lnSpc>
                <a:spcPct val="150000"/>
              </a:lnSpc>
              <a:spcBef>
                <a:spcPts val="0"/>
              </a:spcBef>
            </a:pPr>
            <a:r>
              <a:rPr lang="en-US" sz="1800" b="0" dirty="0"/>
              <a:t>-A close look would show that Afghanistan had varied cropland cycles in April - some lands full of crops others bare. This variation could be attributed to factors such as different crops being cultivated in different seasons, contributing to the dynamic agricultural landscape</a:t>
            </a:r>
          </a:p>
          <a:p>
            <a:pPr>
              <a:lnSpc>
                <a:spcPct val="150000"/>
              </a:lnSpc>
              <a:spcBef>
                <a:spcPts val="0"/>
              </a:spcBef>
            </a:pPr>
            <a:endParaRPr lang="en-US" sz="1800" b="0" dirty="0"/>
          </a:p>
          <a:p>
            <a:pPr>
              <a:lnSpc>
                <a:spcPct val="150000"/>
              </a:lnSpc>
              <a:spcBef>
                <a:spcPts val="0"/>
              </a:spcBef>
            </a:pPr>
            <a:r>
              <a:rPr lang="en-US" dirty="0"/>
              <a:t>-For the other region, seemed there was harmony in the cycles for the regions for a whole year span</a:t>
            </a:r>
          </a:p>
        </p:txBody>
      </p:sp>
      <p:pic>
        <p:nvPicPr>
          <p:cNvPr id="5" name="Picture Placeholder 4">
            <a:extLst>
              <a:ext uri="{FF2B5EF4-FFF2-40B4-BE49-F238E27FC236}">
                <a16:creationId xmlns:a16="http://schemas.microsoft.com/office/drawing/2014/main" id="{5CA3638B-9838-8C12-6761-11DEABEF6F81}"/>
              </a:ext>
            </a:extLst>
          </p:cNvPr>
          <p:cNvPicPr>
            <a:picLocks noGrp="1" noChangeAspect="1"/>
          </p:cNvPicPr>
          <p:nvPr>
            <p:ph type="pic" sz="quarter" idx="47"/>
          </p:nvPr>
        </p:nvPicPr>
        <p:blipFill>
          <a:blip r:embed="rId3"/>
          <a:srcRect l="25515" r="25515"/>
          <a:stretch>
            <a:fillRect/>
          </a:stretch>
        </p:blipFill>
        <p:spPr/>
      </p:pic>
      <p:pic>
        <p:nvPicPr>
          <p:cNvPr id="7" name="Picture 6">
            <a:extLst>
              <a:ext uri="{FF2B5EF4-FFF2-40B4-BE49-F238E27FC236}">
                <a16:creationId xmlns:a16="http://schemas.microsoft.com/office/drawing/2014/main" id="{25C80C6D-CBEF-DF86-8F87-E6DAE4F19456}"/>
              </a:ext>
            </a:extLst>
          </p:cNvPr>
          <p:cNvPicPr>
            <a:picLocks noChangeAspect="1"/>
          </p:cNvPicPr>
          <p:nvPr/>
        </p:nvPicPr>
        <p:blipFill>
          <a:blip r:embed="rId4"/>
          <a:stretch>
            <a:fillRect/>
          </a:stretch>
        </p:blipFill>
        <p:spPr>
          <a:xfrm>
            <a:off x="310922" y="189967"/>
            <a:ext cx="5316449" cy="2270600"/>
          </a:xfrm>
          <a:prstGeom prst="rect">
            <a:avLst/>
          </a:prstGeom>
        </p:spPr>
      </p:pic>
      <p:pic>
        <p:nvPicPr>
          <p:cNvPr id="8" name="Picture 7">
            <a:extLst>
              <a:ext uri="{FF2B5EF4-FFF2-40B4-BE49-F238E27FC236}">
                <a16:creationId xmlns:a16="http://schemas.microsoft.com/office/drawing/2014/main" id="{89433E2D-9D25-6E2D-2560-5919F4342AFD}"/>
              </a:ext>
            </a:extLst>
          </p:cNvPr>
          <p:cNvPicPr>
            <a:picLocks noChangeAspect="1"/>
          </p:cNvPicPr>
          <p:nvPr/>
        </p:nvPicPr>
        <p:blipFill>
          <a:blip r:embed="rId5"/>
          <a:stretch>
            <a:fillRect/>
          </a:stretch>
        </p:blipFill>
        <p:spPr>
          <a:xfrm>
            <a:off x="301264" y="2477233"/>
            <a:ext cx="5316449" cy="1911887"/>
          </a:xfrm>
          <a:prstGeom prst="rect">
            <a:avLst/>
          </a:prstGeom>
        </p:spPr>
      </p:pic>
      <p:pic>
        <p:nvPicPr>
          <p:cNvPr id="13" name="Picture 12">
            <a:extLst>
              <a:ext uri="{FF2B5EF4-FFF2-40B4-BE49-F238E27FC236}">
                <a16:creationId xmlns:a16="http://schemas.microsoft.com/office/drawing/2014/main" id="{5774F769-82E9-175D-65E6-77DB6680C6FA}"/>
              </a:ext>
            </a:extLst>
          </p:cNvPr>
          <p:cNvPicPr>
            <a:picLocks noChangeAspect="1"/>
          </p:cNvPicPr>
          <p:nvPr/>
        </p:nvPicPr>
        <p:blipFill>
          <a:blip r:embed="rId6"/>
          <a:stretch>
            <a:fillRect/>
          </a:stretch>
        </p:blipFill>
        <p:spPr>
          <a:xfrm>
            <a:off x="310922" y="4377458"/>
            <a:ext cx="5316449" cy="2395834"/>
          </a:xfrm>
          <a:prstGeom prst="rect">
            <a:avLst/>
          </a:prstGeom>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72508" y="1025235"/>
            <a:ext cx="5204037" cy="372533"/>
          </a:xfrm>
        </p:spPr>
        <p:txBody>
          <a:bodyPr>
            <a:normAutofit fontScale="90000"/>
          </a:bodyPr>
          <a:lstStyle/>
          <a:p>
            <a:pPr algn="ctr"/>
            <a:r>
              <a:rPr lang="en-US" dirty="0">
                <a:solidFill>
                  <a:srgbClr val="446992"/>
                </a:solidFill>
              </a:rPr>
              <a:t>THE APPROACH</a:t>
            </a:r>
            <a:br>
              <a:rPr lang="en-US" dirty="0"/>
            </a:br>
            <a:br>
              <a:rPr lang="en-US" sz="1800" b="0" dirty="0"/>
            </a:br>
            <a:br>
              <a:rPr lang="en-US" sz="1800" b="0" dirty="0"/>
            </a:br>
            <a:br>
              <a:rPr lang="en-US" sz="2400" b="0" dirty="0"/>
            </a:br>
            <a:br>
              <a:rPr lang="en-US" sz="2400" b="0" dirty="0"/>
            </a:br>
            <a:endParaRPr lang="en-US" sz="2400" b="0" dirty="0"/>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sz="1800" b="1" i="0" dirty="0">
                <a:solidFill>
                  <a:srgbClr val="222222"/>
                </a:solidFill>
                <a:effectLst/>
                <a:latin typeface="Calibri" panose="020F0502020204030204" pitchFamily="34" charset="0"/>
              </a:rPr>
              <a:t>Proposed solution</a:t>
            </a:r>
            <a:br>
              <a:rPr lang="en-US" sz="1800" b="0" i="0" dirty="0">
                <a:solidFill>
                  <a:srgbClr val="222222"/>
                </a:solidFill>
                <a:effectLst/>
                <a:latin typeface="Calibri" panose="020F0502020204030204" pitchFamily="34" charset="0"/>
              </a:rPr>
            </a:br>
            <a:endParaRPr lang="en-US" dirty="0"/>
          </a:p>
        </p:txBody>
      </p:sp>
      <p:sp>
        <p:nvSpPr>
          <p:cNvPr id="10" name="TextBox 9">
            <a:extLst>
              <a:ext uri="{FF2B5EF4-FFF2-40B4-BE49-F238E27FC236}">
                <a16:creationId xmlns:a16="http://schemas.microsoft.com/office/drawing/2014/main" id="{DBA526C0-673D-3538-96A0-79D0A5BD8E33}"/>
              </a:ext>
            </a:extLst>
          </p:cNvPr>
          <p:cNvSpPr txBox="1"/>
          <p:nvPr/>
        </p:nvSpPr>
        <p:spPr>
          <a:xfrm>
            <a:off x="5750560" y="829426"/>
            <a:ext cx="6106160" cy="6001643"/>
          </a:xfrm>
          <a:prstGeom prst="rect">
            <a:avLst/>
          </a:prstGeom>
          <a:ln>
            <a:solidFill>
              <a:schemeClr val="accent6">
                <a:lumMod val="50000"/>
                <a:lumOff val="50000"/>
              </a:schemeClr>
            </a:solidFill>
          </a:ln>
        </p:spPr>
        <p:txBody>
          <a:bodyPr wrap="square" rtlCol="0">
            <a:spAutoFit/>
          </a:bodyPr>
          <a:lstStyle/>
          <a:p>
            <a:pPr>
              <a:lnSpc>
                <a:spcPct val="100000"/>
              </a:lnSpc>
              <a:spcBef>
                <a:spcPts val="0"/>
              </a:spcBef>
            </a:pPr>
            <a:r>
              <a:rPr lang="en-US" sz="2400" b="0" dirty="0"/>
              <a:t>-</a:t>
            </a:r>
            <a:r>
              <a:rPr lang="en-US" dirty="0"/>
              <a:t>C</a:t>
            </a:r>
            <a:r>
              <a:rPr lang="en-US" sz="1800" b="0" dirty="0"/>
              <a:t>ollect 500 more samples for Afghanistan from GEE within the required timespan by the host.</a:t>
            </a:r>
          </a:p>
          <a:p>
            <a:pPr>
              <a:lnSpc>
                <a:spcPct val="100000"/>
              </a:lnSpc>
              <a:spcBef>
                <a:spcPts val="0"/>
              </a:spcBef>
            </a:pPr>
            <a:endParaRPr lang="en-US" sz="1800" b="0" dirty="0"/>
          </a:p>
          <a:p>
            <a:pPr>
              <a:lnSpc>
                <a:spcPct val="100000"/>
              </a:lnSpc>
              <a:spcBef>
                <a:spcPts val="0"/>
              </a:spcBef>
            </a:pPr>
            <a:r>
              <a:rPr lang="en-US" dirty="0"/>
              <a:t>- Pull bands B1-B12 for the 3 countries from GEE using the latitude and longitudes given</a:t>
            </a:r>
          </a:p>
          <a:p>
            <a:pPr>
              <a:lnSpc>
                <a:spcPct val="100000"/>
              </a:lnSpc>
              <a:spcBef>
                <a:spcPts val="0"/>
              </a:spcBef>
            </a:pPr>
            <a:endParaRPr lang="en-US" dirty="0"/>
          </a:p>
          <a:p>
            <a:pPr>
              <a:lnSpc>
                <a:spcPct val="100000"/>
              </a:lnSpc>
              <a:spcBef>
                <a:spcPts val="0"/>
              </a:spcBef>
            </a:pPr>
            <a:r>
              <a:rPr lang="en-US" b="1" dirty="0"/>
              <a:t>Feature Engineering:</a:t>
            </a:r>
          </a:p>
          <a:p>
            <a:pPr>
              <a:lnSpc>
                <a:spcPct val="100000"/>
              </a:lnSpc>
              <a:spcBef>
                <a:spcPts val="0"/>
              </a:spcBef>
            </a:pPr>
            <a:r>
              <a:rPr lang="en-US" dirty="0"/>
              <a:t>- Location-based information</a:t>
            </a:r>
          </a:p>
          <a:p>
            <a:pPr>
              <a:lnSpc>
                <a:spcPct val="100000"/>
              </a:lnSpc>
              <a:spcBef>
                <a:spcPts val="0"/>
              </a:spcBef>
            </a:pPr>
            <a:r>
              <a:rPr lang="en-US" dirty="0"/>
              <a:t>- Country classification</a:t>
            </a:r>
          </a:p>
          <a:p>
            <a:pPr>
              <a:lnSpc>
                <a:spcPct val="100000"/>
              </a:lnSpc>
              <a:spcBef>
                <a:spcPts val="0"/>
              </a:spcBef>
            </a:pPr>
            <a:r>
              <a:rPr lang="en-US" dirty="0"/>
              <a:t>- Quartile binning band features e.g.</a:t>
            </a:r>
          </a:p>
          <a:p>
            <a:pPr>
              <a:lnSpc>
                <a:spcPct val="100000"/>
              </a:lnSpc>
              <a:spcBef>
                <a:spcPts val="0"/>
              </a:spcBef>
            </a:pPr>
            <a:r>
              <a:rPr lang="en-US" dirty="0"/>
              <a:t>- Soil-related features</a:t>
            </a:r>
          </a:p>
          <a:p>
            <a:pPr>
              <a:lnSpc>
                <a:spcPct val="100000"/>
              </a:lnSpc>
              <a:spcBef>
                <a:spcPts val="0"/>
              </a:spcBef>
            </a:pPr>
            <a:r>
              <a:rPr lang="en-US" dirty="0"/>
              <a:t>- Urban-related features</a:t>
            </a:r>
          </a:p>
          <a:p>
            <a:pPr>
              <a:lnSpc>
                <a:spcPct val="100000"/>
              </a:lnSpc>
              <a:spcBef>
                <a:spcPts val="0"/>
              </a:spcBef>
            </a:pPr>
            <a:r>
              <a:rPr lang="en-US" dirty="0"/>
              <a:t>- Water related features</a:t>
            </a:r>
          </a:p>
          <a:p>
            <a:pPr>
              <a:lnSpc>
                <a:spcPct val="100000"/>
              </a:lnSpc>
              <a:spcBef>
                <a:spcPts val="0"/>
              </a:spcBef>
            </a:pPr>
            <a:r>
              <a:rPr lang="en-US" dirty="0"/>
              <a:t>- Vegetation features </a:t>
            </a:r>
          </a:p>
          <a:p>
            <a:pPr>
              <a:lnSpc>
                <a:spcPct val="100000"/>
              </a:lnSpc>
              <a:spcBef>
                <a:spcPts val="0"/>
              </a:spcBef>
            </a:pPr>
            <a:r>
              <a:rPr lang="en-US" dirty="0"/>
              <a:t>- Geographical clustering to unveil spatial groupings within the data</a:t>
            </a:r>
          </a:p>
          <a:p>
            <a:pPr>
              <a:lnSpc>
                <a:spcPct val="100000"/>
              </a:lnSpc>
              <a:spcBef>
                <a:spcPts val="0"/>
              </a:spcBef>
            </a:pPr>
            <a:endParaRPr lang="en-US" dirty="0"/>
          </a:p>
          <a:p>
            <a:pPr>
              <a:lnSpc>
                <a:spcPct val="100000"/>
              </a:lnSpc>
              <a:spcBef>
                <a:spcPts val="0"/>
              </a:spcBef>
            </a:pPr>
            <a:r>
              <a:rPr lang="en-US" b="1" dirty="0"/>
              <a:t>Preprocessing:</a:t>
            </a:r>
          </a:p>
          <a:p>
            <a:pPr>
              <a:lnSpc>
                <a:spcPct val="100000"/>
              </a:lnSpc>
              <a:spcBef>
                <a:spcPts val="0"/>
              </a:spcBef>
            </a:pPr>
            <a:r>
              <a:rPr lang="en-US" dirty="0"/>
              <a:t>- Cap outliers in the bands</a:t>
            </a:r>
          </a:p>
          <a:p>
            <a:pPr>
              <a:lnSpc>
                <a:spcPct val="100000"/>
              </a:lnSpc>
              <a:spcBef>
                <a:spcPts val="0"/>
              </a:spcBef>
            </a:pPr>
            <a:r>
              <a:rPr lang="en-US" dirty="0"/>
              <a:t>- Label encode the categorical features</a:t>
            </a:r>
          </a:p>
          <a:p>
            <a:pPr>
              <a:lnSpc>
                <a:spcPct val="100000"/>
              </a:lnSpc>
              <a:spcBef>
                <a:spcPts val="0"/>
              </a:spcBef>
            </a:pPr>
            <a:endParaRPr lang="en-US" dirty="0"/>
          </a:p>
        </p:txBody>
      </p:sp>
      <p:pic>
        <p:nvPicPr>
          <p:cNvPr id="5" name="Picture Placeholder 4">
            <a:extLst>
              <a:ext uri="{FF2B5EF4-FFF2-40B4-BE49-F238E27FC236}">
                <a16:creationId xmlns:a16="http://schemas.microsoft.com/office/drawing/2014/main" id="{5CA3638B-9838-8C12-6761-11DEABEF6F81}"/>
              </a:ext>
            </a:extLst>
          </p:cNvPr>
          <p:cNvPicPr>
            <a:picLocks noGrp="1" noChangeAspect="1"/>
          </p:cNvPicPr>
          <p:nvPr>
            <p:ph type="pic" sz="quarter" idx="47"/>
          </p:nvPr>
        </p:nvPicPr>
        <p:blipFill>
          <a:blip r:embed="rId3"/>
          <a:srcRect l="25515" r="25515"/>
          <a:stretch>
            <a:fillRect/>
          </a:stretch>
        </p:blipFill>
        <p:spPr/>
      </p:pic>
    </p:spTree>
    <p:extLst>
      <p:ext uri="{BB962C8B-B14F-4D97-AF65-F5344CB8AC3E}">
        <p14:creationId xmlns:p14="http://schemas.microsoft.com/office/powerpoint/2010/main" val="3951891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889796" cy="734739"/>
          </a:xfrm>
        </p:spPr>
        <p:txBody>
          <a:bodyPr/>
          <a:lstStyle/>
          <a:p>
            <a:r>
              <a:rPr lang="en-US" dirty="0"/>
              <a:t>Results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4413939" cy="365125"/>
          </a:xfrm>
        </p:spPr>
        <p:txBody>
          <a:bodyPr/>
          <a:lstStyle/>
          <a:p>
            <a:r>
              <a:rPr lang="en-US" dirty="0"/>
              <a:t>Developing methods for annually cropland extent mapping</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10" name="TextBox 9">
            <a:extLst>
              <a:ext uri="{FF2B5EF4-FFF2-40B4-BE49-F238E27FC236}">
                <a16:creationId xmlns:a16="http://schemas.microsoft.com/office/drawing/2014/main" id="{685F3553-FF5A-12A0-6E3B-AEDE31FAB890}"/>
              </a:ext>
            </a:extLst>
          </p:cNvPr>
          <p:cNvSpPr txBox="1"/>
          <p:nvPr/>
        </p:nvSpPr>
        <p:spPr>
          <a:xfrm>
            <a:off x="581709" y="1373723"/>
            <a:ext cx="10663679" cy="830997"/>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The final dataset comprised of 262 features in total</a:t>
            </a:r>
          </a:p>
          <a:p>
            <a:pPr marL="285750" indent="-285750">
              <a:lnSpc>
                <a:spcPct val="100000"/>
              </a:lnSpc>
              <a:spcBef>
                <a:spcPts val="0"/>
              </a:spcBef>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Accuracy was used to track performance of the models</a:t>
            </a:r>
          </a:p>
          <a:p>
            <a:pPr marL="285750" indent="-285750">
              <a:lnSpc>
                <a:spcPct val="100000"/>
              </a:lnSpc>
              <a:spcBef>
                <a:spcPts val="0"/>
              </a:spcBef>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Initial run with default parameters yielded the following</a:t>
            </a:r>
          </a:p>
        </p:txBody>
      </p:sp>
      <p:graphicFrame>
        <p:nvGraphicFramePr>
          <p:cNvPr id="18" name="Table Placeholder 17">
            <a:extLst>
              <a:ext uri="{FF2B5EF4-FFF2-40B4-BE49-F238E27FC236}">
                <a16:creationId xmlns:a16="http://schemas.microsoft.com/office/drawing/2014/main" id="{7639D946-7453-F875-3F71-8293C6245E96}"/>
              </a:ext>
            </a:extLst>
          </p:cNvPr>
          <p:cNvGraphicFramePr>
            <a:graphicFrameLocks noGrp="1"/>
          </p:cNvGraphicFramePr>
          <p:nvPr>
            <p:ph type="tbl" sz="quarter" idx="27"/>
            <p:extLst>
              <p:ext uri="{D42A27DB-BD31-4B8C-83A1-F6EECF244321}">
                <p14:modId xmlns:p14="http://schemas.microsoft.com/office/powerpoint/2010/main" val="1779892477"/>
              </p:ext>
            </p:extLst>
          </p:nvPr>
        </p:nvGraphicFramePr>
        <p:xfrm>
          <a:off x="701039" y="2387600"/>
          <a:ext cx="9011922" cy="3647440"/>
        </p:xfrm>
        <a:graphic>
          <a:graphicData uri="http://schemas.openxmlformats.org/drawingml/2006/table">
            <a:tbl>
              <a:tblPr firstRow="1" bandRow="1">
                <a:tableStyleId>{10A1B5D5-9B99-4C35-A422-299274C87663}</a:tableStyleId>
              </a:tblPr>
              <a:tblGrid>
                <a:gridCol w="4505961">
                  <a:extLst>
                    <a:ext uri="{9D8B030D-6E8A-4147-A177-3AD203B41FA5}">
                      <a16:colId xmlns:a16="http://schemas.microsoft.com/office/drawing/2014/main" val="1083369383"/>
                    </a:ext>
                  </a:extLst>
                </a:gridCol>
                <a:gridCol w="4505961">
                  <a:extLst>
                    <a:ext uri="{9D8B030D-6E8A-4147-A177-3AD203B41FA5}">
                      <a16:colId xmlns:a16="http://schemas.microsoft.com/office/drawing/2014/main" val="2506835244"/>
                    </a:ext>
                  </a:extLst>
                </a:gridCol>
              </a:tblGrid>
              <a:tr h="455930">
                <a:tc>
                  <a:txBody>
                    <a:bodyPr/>
                    <a:lstStyle/>
                    <a:p>
                      <a:pPr algn="just">
                        <a:spcBef>
                          <a:spcPts val="600"/>
                        </a:spcBef>
                      </a:pPr>
                      <a:r>
                        <a:rPr lang="en-US" sz="1800" b="1" dirty="0">
                          <a:effectLst/>
                        </a:rPr>
                        <a:t>Model</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spcBef>
                          <a:spcPts val="600"/>
                        </a:spcBef>
                      </a:pPr>
                      <a:r>
                        <a:rPr lang="en-US" sz="1800" b="1">
                          <a:effectLst/>
                        </a:rPr>
                        <a:t>                Accuracy</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3266310"/>
                  </a:ext>
                </a:extLst>
              </a:tr>
              <a:tr h="455930">
                <a:tc>
                  <a:txBody>
                    <a:bodyPr/>
                    <a:lstStyle/>
                    <a:p>
                      <a:pPr algn="just">
                        <a:spcBef>
                          <a:spcPts val="600"/>
                        </a:spcBef>
                      </a:pPr>
                      <a:r>
                        <a:rPr lang="en-US" sz="1800" dirty="0">
                          <a:effectLst/>
                        </a:rPr>
                        <a:t>XGBoost</a:t>
                      </a:r>
                      <a:endParaRPr lang="en-US"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0.884</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8461455"/>
                  </a:ext>
                </a:extLst>
              </a:tr>
              <a:tr h="455930">
                <a:tc>
                  <a:txBody>
                    <a:bodyPr/>
                    <a:lstStyle/>
                    <a:p>
                      <a:pPr algn="just">
                        <a:spcBef>
                          <a:spcPts val="600"/>
                        </a:spcBef>
                      </a:pPr>
                      <a:r>
                        <a:rPr lang="en-US" sz="1800">
                          <a:effectLst/>
                        </a:rPr>
                        <a:t>LightGBM</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0.880</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5529321"/>
                  </a:ext>
                </a:extLst>
              </a:tr>
              <a:tr h="455930">
                <a:tc>
                  <a:txBody>
                    <a:bodyPr/>
                    <a:lstStyle/>
                    <a:p>
                      <a:pPr algn="just">
                        <a:spcBef>
                          <a:spcPts val="600"/>
                        </a:spcBef>
                      </a:pPr>
                      <a:r>
                        <a:rPr lang="en-US" sz="1800">
                          <a:effectLst/>
                        </a:rPr>
                        <a:t>HistGradientBoosting</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0.874</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8974461"/>
                  </a:ext>
                </a:extLst>
              </a:tr>
              <a:tr h="455930">
                <a:tc>
                  <a:txBody>
                    <a:bodyPr/>
                    <a:lstStyle/>
                    <a:p>
                      <a:pPr algn="just">
                        <a:spcBef>
                          <a:spcPts val="600"/>
                        </a:spcBef>
                      </a:pPr>
                      <a:r>
                        <a:rPr lang="en-US" sz="1800">
                          <a:effectLst/>
                        </a:rPr>
                        <a:t>Random Forest</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0.866</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76520951"/>
                  </a:ext>
                </a:extLst>
              </a:tr>
              <a:tr h="455930">
                <a:tc>
                  <a:txBody>
                    <a:bodyPr/>
                    <a:lstStyle/>
                    <a:p>
                      <a:pPr algn="just">
                        <a:spcBef>
                          <a:spcPts val="600"/>
                        </a:spcBef>
                      </a:pPr>
                      <a:r>
                        <a:rPr lang="en-US" sz="1800">
                          <a:effectLst/>
                        </a:rPr>
                        <a:t>CatBoost</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0.864</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00874984"/>
                  </a:ext>
                </a:extLst>
              </a:tr>
              <a:tr h="455930">
                <a:tc>
                  <a:txBody>
                    <a:bodyPr/>
                    <a:lstStyle/>
                    <a:p>
                      <a:pPr algn="just">
                        <a:spcBef>
                          <a:spcPts val="600"/>
                        </a:spcBef>
                      </a:pPr>
                      <a:r>
                        <a:rPr lang="en-US" sz="1800">
                          <a:effectLst/>
                        </a:rPr>
                        <a:t>AdaBoost</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0.828</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1854134"/>
                  </a:ext>
                </a:extLst>
              </a:tr>
              <a:tr h="455930">
                <a:tc>
                  <a:txBody>
                    <a:bodyPr/>
                    <a:lstStyle/>
                    <a:p>
                      <a:pPr algn="just">
                        <a:spcBef>
                          <a:spcPts val="600"/>
                        </a:spcBef>
                      </a:pPr>
                      <a:r>
                        <a:rPr lang="en-US" sz="1800">
                          <a:effectLst/>
                        </a:rPr>
                        <a:t>Logistic Regression</a:t>
                      </a:r>
                      <a:endParaRPr lang="en-US"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Bef>
                          <a:spcPts val="600"/>
                        </a:spcBef>
                      </a:pPr>
                      <a:r>
                        <a:rPr lang="en-US" sz="1800" b="1" dirty="0">
                          <a:effectLst/>
                        </a:rPr>
                        <a:t>0.682</a:t>
                      </a:r>
                      <a:endParaRPr lang="en-US"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8051048"/>
                  </a:ext>
                </a:extLst>
              </a:tr>
            </a:tbl>
          </a:graphicData>
        </a:graphic>
      </p:graphicFrame>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889796" cy="734739"/>
          </a:xfrm>
        </p:spPr>
        <p:txBody>
          <a:bodyPr/>
          <a:lstStyle/>
          <a:p>
            <a:r>
              <a:rPr lang="en-US" dirty="0"/>
              <a:t>Results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4413939" cy="365125"/>
          </a:xfrm>
        </p:spPr>
        <p:txBody>
          <a:bodyPr/>
          <a:lstStyle/>
          <a:p>
            <a:r>
              <a:rPr lang="en-US" dirty="0"/>
              <a:t>Developing methods for annually cropland extent mapping</a:t>
            </a:r>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10" name="TextBox 9">
            <a:extLst>
              <a:ext uri="{FF2B5EF4-FFF2-40B4-BE49-F238E27FC236}">
                <a16:creationId xmlns:a16="http://schemas.microsoft.com/office/drawing/2014/main" id="{685F3553-FF5A-12A0-6E3B-AEDE31FAB890}"/>
              </a:ext>
            </a:extLst>
          </p:cNvPr>
          <p:cNvSpPr txBox="1"/>
          <p:nvPr/>
        </p:nvSpPr>
        <p:spPr>
          <a:xfrm>
            <a:off x="581025" y="1561318"/>
            <a:ext cx="10663679" cy="584775"/>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Xgboost and LightGBM seemed to perform well. </a:t>
            </a:r>
          </a:p>
          <a:p>
            <a:pPr marL="285750" indent="-285750">
              <a:lnSpc>
                <a:spcPct val="100000"/>
              </a:lnSpc>
              <a:spcBef>
                <a:spcPts val="0"/>
              </a:spcBef>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LightGBM was selected as the final model for use</a:t>
            </a:r>
          </a:p>
        </p:txBody>
      </p:sp>
      <p:pic>
        <p:nvPicPr>
          <p:cNvPr id="11" name="Picture 10">
            <a:extLst>
              <a:ext uri="{FF2B5EF4-FFF2-40B4-BE49-F238E27FC236}">
                <a16:creationId xmlns:a16="http://schemas.microsoft.com/office/drawing/2014/main" id="{79351359-C799-0F9F-0CF3-3BADF3E15C4D}"/>
              </a:ext>
            </a:extLst>
          </p:cNvPr>
          <p:cNvPicPr>
            <a:picLocks noChangeAspect="1"/>
          </p:cNvPicPr>
          <p:nvPr/>
        </p:nvPicPr>
        <p:blipFill>
          <a:blip r:embed="rId3"/>
          <a:stretch>
            <a:fillRect/>
          </a:stretch>
        </p:blipFill>
        <p:spPr>
          <a:xfrm>
            <a:off x="1691555" y="2209779"/>
            <a:ext cx="5112860" cy="2438441"/>
          </a:xfrm>
          <a:prstGeom prst="rect">
            <a:avLst/>
          </a:prstGeom>
        </p:spPr>
      </p:pic>
      <p:sp>
        <p:nvSpPr>
          <p:cNvPr id="12" name="TextBox 11">
            <a:extLst>
              <a:ext uri="{FF2B5EF4-FFF2-40B4-BE49-F238E27FC236}">
                <a16:creationId xmlns:a16="http://schemas.microsoft.com/office/drawing/2014/main" id="{357CC8A2-B86F-F35D-5BAE-148B355D87C6}"/>
              </a:ext>
            </a:extLst>
          </p:cNvPr>
          <p:cNvSpPr txBox="1"/>
          <p:nvPr/>
        </p:nvSpPr>
        <p:spPr>
          <a:xfrm>
            <a:off x="581025" y="4848294"/>
            <a:ext cx="10663679" cy="1323439"/>
          </a:xfrm>
          <a:prstGeom prst="rect">
            <a:avLst/>
          </a:prstGeom>
        </p:spPr>
        <p:txBody>
          <a:bodyPr wrap="square" rtlCol="0">
            <a:spAutoFit/>
          </a:bodyPr>
          <a:lstStyle/>
          <a:p>
            <a:r>
              <a:rPr lang="en-GB" sz="1600" dirty="0">
                <a:latin typeface="Posterama" panose="020B0504020200020000" pitchFamily="34" charset="0"/>
                <a:ea typeface="微软雅黑"/>
                <a:cs typeface="Posterama" panose="020B0504020200020000" pitchFamily="34" charset="0"/>
              </a:rPr>
              <a:t>A 15 RepeatedKFold yielded the following results</a:t>
            </a:r>
          </a:p>
          <a:p>
            <a:pPr marL="285750" indent="-285750">
              <a:buFont typeface="Arial" panose="020B0604020202020204" pitchFamily="34" charset="0"/>
              <a:buChar char="•"/>
            </a:pPr>
            <a:r>
              <a:rPr lang="en-GB" sz="1600" dirty="0">
                <a:latin typeface="Posterama" panose="020B0504020200020000" pitchFamily="34" charset="0"/>
                <a:ea typeface="微软雅黑"/>
                <a:cs typeface="Posterama" panose="020B0504020200020000" pitchFamily="34" charset="0"/>
              </a:rPr>
              <a:t>Mean CV Score: </a:t>
            </a:r>
            <a:r>
              <a:rPr lang="en-GB" sz="1600" b="1" dirty="0">
                <a:latin typeface="Posterama" panose="020B0504020200020000" pitchFamily="34" charset="0"/>
                <a:ea typeface="微软雅黑"/>
                <a:cs typeface="Posterama" panose="020B0504020200020000" pitchFamily="34" charset="0"/>
              </a:rPr>
              <a:t>0.870000</a:t>
            </a:r>
          </a:p>
          <a:p>
            <a:pPr marL="285750" indent="-285750">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Std CV Score</a:t>
            </a:r>
            <a:r>
              <a:rPr lang="en-US" sz="1600" b="1" dirty="0">
                <a:latin typeface="Posterama" panose="020B0504020200020000" pitchFamily="34" charset="0"/>
                <a:ea typeface="微软雅黑"/>
                <a:cs typeface="Posterama" panose="020B0504020200020000" pitchFamily="34" charset="0"/>
              </a:rPr>
              <a:t>: 0.016708</a:t>
            </a:r>
          </a:p>
          <a:p>
            <a:pPr marL="285750" indent="-285750">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Public Leaderboard</a:t>
            </a:r>
            <a:r>
              <a:rPr lang="en-US" sz="1600" b="1" dirty="0">
                <a:latin typeface="Posterama" panose="020B0504020200020000" pitchFamily="34" charset="0"/>
                <a:ea typeface="微软雅黑"/>
                <a:cs typeface="Posterama" panose="020B0504020200020000" pitchFamily="34" charset="0"/>
              </a:rPr>
              <a:t>: 0.913333333</a:t>
            </a:r>
          </a:p>
          <a:p>
            <a:pPr marL="285750" indent="-285750">
              <a:buFont typeface="Arial" panose="020B0604020202020204" pitchFamily="34" charset="0"/>
              <a:buChar char="•"/>
            </a:pPr>
            <a:r>
              <a:rPr lang="en-US" sz="1600" dirty="0">
                <a:latin typeface="Posterama" panose="020B0504020200020000" pitchFamily="34" charset="0"/>
                <a:ea typeface="微软雅黑"/>
                <a:cs typeface="Posterama" panose="020B0504020200020000" pitchFamily="34" charset="0"/>
              </a:rPr>
              <a:t>Private Leaderboard: </a:t>
            </a:r>
            <a:r>
              <a:rPr lang="en-KE" sz="1600" b="1" dirty="0">
                <a:latin typeface="Posterama" panose="020B0504020200020000" pitchFamily="34" charset="0"/>
                <a:ea typeface="微软雅黑"/>
                <a:cs typeface="Posterama" panose="020B0504020200020000" pitchFamily="34" charset="0"/>
              </a:rPr>
              <a:t>0.918095238</a:t>
            </a:r>
            <a:endParaRPr lang="en-US" sz="1600" b="1"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04838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3839504" y="75438"/>
            <a:ext cx="6599429" cy="1325563"/>
          </a:xfrm>
        </p:spPr>
        <p:txBody>
          <a:bodyPr/>
          <a:lstStyle/>
          <a:p>
            <a:r>
              <a:rPr lang="en-US" dirty="0"/>
              <a:t>Discussion</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3674530" y="1492441"/>
            <a:ext cx="7399870" cy="5290121"/>
          </a:xfrm>
        </p:spPr>
        <p:txBody>
          <a:bodyPr/>
          <a:lstStyle/>
          <a:p>
            <a:pPr marL="285750" indent="-285750">
              <a:buFont typeface="Arial" panose="020B0604020202020204" pitchFamily="34" charset="0"/>
              <a:buChar char="•"/>
            </a:pPr>
            <a:r>
              <a:rPr lang="en-US" sz="1800" dirty="0"/>
              <a:t>Expanding the timespan to incorporate longer spans never worked for me, so I stuck with the host’s given timespans (Iran &amp; Sudan-'start': '2019-07-01', 'end': '2020-06-30’ &amp; Afghanistan-'start': '2022-04-01', 'end': '2022-04-30’)</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Engineered features improved performance of model. Using only bands alone Public score was 0.766666666 and private 0.83047619.</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Adding more data for Afghanistan only increased performance marginally (from around 0.89 to around 0.9)-1%</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Mapping croplands in Afghanistan posed challenges. The average accuracy was approximately 0.8, contrasting with higher averages in Iran (0.95) and Sudan (0.98). Croplands exhibited variability, with some farms being bare and others densely covered with crops.</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Julius Maina</a:t>
            </a:r>
          </a:p>
          <a:p>
            <a:r>
              <a:rPr lang="en-US" dirty="0"/>
              <a:t>Contact: </a:t>
            </a:r>
            <a:r>
              <a:rPr lang="en-US" b="1" dirty="0"/>
              <a:t>julmngii@gmail.com</a:t>
            </a:r>
          </a:p>
          <a:p>
            <a:endParaRPr lang="en-US" dirty="0"/>
          </a:p>
        </p:txBody>
      </p:sp>
      <p:pic>
        <p:nvPicPr>
          <p:cNvPr id="5" name="Picture Placeholder 4">
            <a:extLst>
              <a:ext uri="{FF2B5EF4-FFF2-40B4-BE49-F238E27FC236}">
                <a16:creationId xmlns:a16="http://schemas.microsoft.com/office/drawing/2014/main" id="{FA52C013-6FF7-3436-1BEA-01C692DFAFCC}"/>
              </a:ext>
            </a:extLst>
          </p:cNvPr>
          <p:cNvPicPr>
            <a:picLocks noGrp="1" noChangeAspect="1"/>
          </p:cNvPicPr>
          <p:nvPr>
            <p:ph type="pic" sz="quarter" idx="49"/>
          </p:nvPr>
        </p:nvPicPr>
        <p:blipFill>
          <a:blip r:embed="rId3"/>
          <a:srcRect l="17996" r="17996"/>
          <a:stretch>
            <a:fillRect/>
          </a:stretch>
        </p:blipFill>
        <p:spPr/>
      </p:pic>
      <p:pic>
        <p:nvPicPr>
          <p:cNvPr id="9" name="Picture Placeholder 8">
            <a:extLst>
              <a:ext uri="{FF2B5EF4-FFF2-40B4-BE49-F238E27FC236}">
                <a16:creationId xmlns:a16="http://schemas.microsoft.com/office/drawing/2014/main" id="{B5CED254-5405-AE04-F843-99E070C06EF4}"/>
              </a:ext>
            </a:extLst>
          </p:cNvPr>
          <p:cNvPicPr>
            <a:picLocks noGrp="1" noChangeAspect="1"/>
          </p:cNvPicPr>
          <p:nvPr>
            <p:ph type="pic" sz="quarter" idx="48"/>
          </p:nvPr>
        </p:nvPicPr>
        <p:blipFill>
          <a:blip r:embed="rId4"/>
          <a:srcRect l="18071" r="18071"/>
          <a:stretch>
            <a:fillRect/>
          </a:stretch>
        </p:blipFill>
        <p:spPr/>
      </p:pic>
      <p:pic>
        <p:nvPicPr>
          <p:cNvPr id="13" name="Picture Placeholder 12">
            <a:extLst>
              <a:ext uri="{FF2B5EF4-FFF2-40B4-BE49-F238E27FC236}">
                <a16:creationId xmlns:a16="http://schemas.microsoft.com/office/drawing/2014/main" id="{CE621F0D-80EC-8D7B-EF11-EF66BCB3F2C9}"/>
              </a:ext>
            </a:extLst>
          </p:cNvPr>
          <p:cNvPicPr>
            <a:picLocks noGrp="1" noChangeAspect="1"/>
          </p:cNvPicPr>
          <p:nvPr>
            <p:ph type="pic" sz="quarter" idx="51"/>
          </p:nvPr>
        </p:nvPicPr>
        <p:blipFill>
          <a:blip r:embed="rId5"/>
          <a:srcRect l="18071" r="18071"/>
          <a:stretch>
            <a:fillRect/>
          </a:stretch>
        </p:blipFill>
        <p:spPr/>
      </p:pic>
      <p:pic>
        <p:nvPicPr>
          <p:cNvPr id="20" name="Picture Placeholder 19">
            <a:extLst>
              <a:ext uri="{FF2B5EF4-FFF2-40B4-BE49-F238E27FC236}">
                <a16:creationId xmlns:a16="http://schemas.microsoft.com/office/drawing/2014/main" id="{285E04E7-DDB2-29E7-F924-AB047801D0CC}"/>
              </a:ext>
            </a:extLst>
          </p:cNvPr>
          <p:cNvPicPr>
            <a:picLocks noGrp="1" noChangeAspect="1"/>
          </p:cNvPicPr>
          <p:nvPr>
            <p:ph type="pic" sz="quarter" idx="50"/>
          </p:nvPr>
        </p:nvPicPr>
        <p:blipFill>
          <a:blip r:embed="rId3"/>
          <a:srcRect l="18030" r="18030"/>
          <a:stretch>
            <a:fillRect/>
          </a:stretch>
        </p:blipFill>
        <p:spPr/>
      </p:pic>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943</TotalTime>
  <Words>561</Words>
  <Application>Microsoft Office PowerPoint</Application>
  <PresentationFormat>Widescreen</PresentationFormat>
  <Paragraphs>102</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Abadi</vt:lpstr>
      <vt:lpstr>Arial</vt:lpstr>
      <vt:lpstr>Calibri</vt:lpstr>
      <vt:lpstr>Cambria</vt:lpstr>
      <vt:lpstr>Posterama</vt:lpstr>
      <vt:lpstr>Posterama Text Black</vt:lpstr>
      <vt:lpstr>Posterama Text SemiBold</vt:lpstr>
      <vt:lpstr>Custom​​</vt:lpstr>
      <vt:lpstr>GEO-AI Challenge for Cropland Mapping by ITU.</vt:lpstr>
      <vt:lpstr>Agenda    </vt:lpstr>
      <vt:lpstr>Introduction</vt:lpstr>
      <vt:lpstr>THE DATA     </vt:lpstr>
      <vt:lpstr>THE APPROACH     </vt:lpstr>
      <vt:lpstr>Results</vt:lpstr>
      <vt:lpstr>Results</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PS-002 - Fault Impact Analysis: Towards Service-Oriented Network Operation &amp; Maintenance.</dc:title>
  <dc:creator>Julius Maina</dc:creator>
  <cp:lastModifiedBy>Julius Maina</cp:lastModifiedBy>
  <cp:revision>55</cp:revision>
  <dcterms:created xsi:type="dcterms:W3CDTF">2023-10-03T17:11:35Z</dcterms:created>
  <dcterms:modified xsi:type="dcterms:W3CDTF">2023-12-05T15:44:16Z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